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6" r:id="rId3"/>
    <p:sldId id="263" r:id="rId5"/>
    <p:sldId id="262" r:id="rId6"/>
    <p:sldId id="257" r:id="rId7"/>
    <p:sldId id="258" r:id="rId8"/>
    <p:sldId id="264" r:id="rId9"/>
    <p:sldId id="265" r:id="rId10"/>
    <p:sldId id="261" r:id="rId11"/>
    <p:sldId id="272" r:id="rId12"/>
    <p:sldId id="259" r:id="rId13"/>
    <p:sldId id="260" r:id="rId14"/>
  </p:sldIdLst>
  <p:sldSz cx="6858000" cy="9903460" type="A4"/>
  <p:notesSz cx="7103745" cy="10234295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0" userDrawn="1">
          <p15:clr>
            <a:srgbClr val="A4A3A4"/>
          </p15:clr>
        </p15:guide>
        <p15:guide id="2" pos="20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7C3"/>
    <a:srgbClr val="F4D6BC"/>
    <a:srgbClr val="BADFCC"/>
    <a:srgbClr val="EDD578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3130"/>
        <p:guide pos="20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3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metabolite  class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figure 2b  </a:t>
            </a:r>
            <a:r>
              <a:rPr lang="zh-CN" altLang="en-US"/>
              <a:t>分开</a:t>
            </a:r>
            <a:r>
              <a:rPr lang="en-US" altLang="zh-CN"/>
              <a:t>microbiome derived</a:t>
            </a:r>
            <a:r>
              <a:rPr lang="zh-CN" altLang="en-US"/>
              <a:t>代谢物的</a:t>
            </a:r>
            <a:r>
              <a:rPr lang="en-US" altLang="zh-CN"/>
              <a:t>adonis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5" y="677464"/>
            <a:ext cx="5798209" cy="5911180"/>
          </a:xfrm>
        </p:spPr>
        <p:txBody>
          <a:bodyPr anchor="b">
            <a:norm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5798208" cy="9351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4625" y="6816725"/>
            <a:ext cx="2925445" cy="182308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45" y="5573395"/>
            <a:ext cx="872490" cy="11087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69215" y="-80010"/>
            <a:ext cx="1504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Figure1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3206115"/>
            <a:ext cx="2306955" cy="19888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10" y="467995"/>
            <a:ext cx="2406015" cy="235140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-60325" y="18478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a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25620" y="205740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b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590" y="30397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c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rcRect r="4557"/>
          <a:stretch>
            <a:fillRect/>
          </a:stretch>
        </p:blipFill>
        <p:spPr>
          <a:xfrm>
            <a:off x="2360930" y="3169285"/>
            <a:ext cx="4253230" cy="219456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710" y="3877310"/>
            <a:ext cx="405130" cy="7181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1590" y="5406390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e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25190" y="2930525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EDD578"/>
                </a:solidFill>
                <a:latin typeface="Helvetica Regular" charset="0"/>
                <a:cs typeface="Helvetica Regular" charset="0"/>
              </a:rPr>
              <a:t>Gut</a:t>
            </a:r>
            <a:endParaRPr lang="en-US" altLang="zh-CN" sz="1200">
              <a:solidFill>
                <a:srgbClr val="EDD578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83075" y="2930525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BADFCC"/>
                </a:solidFill>
                <a:latin typeface="Helvetica Regular" charset="0"/>
                <a:cs typeface="Helvetica Regular" charset="0"/>
              </a:rPr>
              <a:t>Oral</a:t>
            </a:r>
            <a:endParaRPr lang="en-US" altLang="zh-CN" sz="1200">
              <a:solidFill>
                <a:srgbClr val="BADFCC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83175" y="2923540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4D6BC"/>
                </a:solidFill>
                <a:latin typeface="Helvetica Regular" charset="0"/>
                <a:cs typeface="Helvetica Regular" charset="0"/>
              </a:rPr>
              <a:t>Skin</a:t>
            </a:r>
            <a:endParaRPr lang="en-US" altLang="zh-CN" sz="1200">
              <a:solidFill>
                <a:srgbClr val="F4D6BC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19470" y="2923540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B397C3"/>
                </a:solidFill>
                <a:latin typeface="Helvetica Regular" charset="0"/>
                <a:cs typeface="Helvetica Regular" charset="0"/>
              </a:rPr>
              <a:t>Nasal</a:t>
            </a:r>
            <a:endParaRPr lang="en-US" altLang="zh-CN" sz="1200">
              <a:solidFill>
                <a:srgbClr val="B397C3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22395" y="53638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f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1705" y="30397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d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893185" y="6613525"/>
            <a:ext cx="627380" cy="274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h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5" y="5783580"/>
            <a:ext cx="3973195" cy="261048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190" y="5568950"/>
            <a:ext cx="1679575" cy="115379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991735" y="532066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g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13" name="内容占位符 5"/>
          <p:cNvPicPr>
            <a:picLocks noChangeAspect="1"/>
          </p:cNvPicPr>
          <p:nvPr/>
        </p:nvPicPr>
        <p:blipFill>
          <a:blip r:embed="rId9"/>
          <a:srcRect b="2634"/>
          <a:stretch>
            <a:fillRect/>
          </a:stretch>
        </p:blipFill>
        <p:spPr>
          <a:xfrm>
            <a:off x="21590" y="466725"/>
            <a:ext cx="3692525" cy="2105025"/>
          </a:xfrm>
          <a:prstGeom prst="rect">
            <a:avLst/>
          </a:prstGeom>
        </p:spPr>
      </p:pic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5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1607820" y="560705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678430" y="721931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05460" y="724090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765175" y="589915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1868805" y="589534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43915" y="738505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flipH="1">
            <a:off x="875665" y="595439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344295" y="738505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0.64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 rot="18240000">
            <a:off x="630555" y="616521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0.19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3360000">
            <a:off x="1995170" y="636841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2705" y="645604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0.07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252855" y="5125085"/>
            <a:ext cx="1713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	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r>
              <a:rPr lang="en-US" altLang="zh-CN" sz="1200" i="1">
                <a:latin typeface="Arial Italic" panose="020B0604020202090204" charset="0"/>
                <a:cs typeface="Arial Italic" panose="020B0604020202090204" charset="0"/>
              </a:rPr>
              <a:t>  </a:t>
            </a:r>
            <a:endParaRPr lang="en-US" altLang="zh-CN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6995" y="7510780"/>
            <a:ext cx="870585" cy="262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78050" y="7504430"/>
            <a:ext cx="129159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latin typeface="Arial Regular" panose="020B0604020202090204" charset="0"/>
                <a:cs typeface="Arial Regular" panose="020B0604020202090204" charset="0"/>
              </a:rPr>
              <a:t>P-Cresol sulfate</a:t>
            </a:r>
            <a:endParaRPr lang="zh-CN" altLang="en-US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026660" y="5589905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097270" y="7202170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24300" y="7223760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4184015" y="5882005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5287645" y="5878195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262755" y="7367905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任意多边形 25"/>
          <p:cNvSpPr/>
          <p:nvPr/>
        </p:nvSpPr>
        <p:spPr>
          <a:xfrm flipH="1">
            <a:off x="4294505" y="5937250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763135" y="736790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-0.02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0.77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 rot="3360000">
            <a:off x="5414010" y="635127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0.40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41545" y="643890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0.08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0.008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90110" y="5314315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79825" y="7499985"/>
            <a:ext cx="11499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56300" y="7489190"/>
            <a:ext cx="88900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PAGln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 rot="18240000">
            <a:off x="3958590" y="62693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0.19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436880"/>
            <a:ext cx="6400165" cy="4806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30" y="1387475"/>
            <a:ext cx="6607175" cy="6264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1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3841115" y="778510"/>
            <a:ext cx="2665095" cy="20472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外部数据</a:t>
            </a:r>
            <a:r>
              <a:rPr lang="en-US" altLang="zh-CN"/>
              <a:t>demographic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3841115" y="3064510"/>
            <a:ext cx="2665095" cy="21888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外部数据</a:t>
            </a:r>
            <a:r>
              <a:rPr lang="en-US" altLang="zh-CN"/>
              <a:t>demographic</a:t>
            </a:r>
            <a:endParaRPr lang="en-US" altLang="zh-CN"/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" y="3007995"/>
            <a:ext cx="3339465" cy="24333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5708650"/>
            <a:ext cx="2000250" cy="24498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5934075"/>
            <a:ext cx="3441700" cy="2299335"/>
          </a:xfrm>
          <a:prstGeom prst="rect">
            <a:avLst/>
          </a:prstGeom>
        </p:spPr>
      </p:pic>
      <p:pic>
        <p:nvPicPr>
          <p:cNvPr id="51" name="内容占位符 50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805" y="941070"/>
            <a:ext cx="3555365" cy="1884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2317" t="4266" r="2696" b="3290"/>
          <a:stretch>
            <a:fillRect/>
          </a:stretch>
        </p:blipFill>
        <p:spPr>
          <a:xfrm>
            <a:off x="447040" y="5909945"/>
            <a:ext cx="5715000" cy="2581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Figure2 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3963" t="17852" r="22000" b="13861"/>
          <a:stretch>
            <a:fillRect/>
          </a:stretch>
        </p:blipFill>
        <p:spPr>
          <a:xfrm>
            <a:off x="140970" y="2318385"/>
            <a:ext cx="3487420" cy="37217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15" y="4546600"/>
            <a:ext cx="1235710" cy="12357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20" y="4546600"/>
            <a:ext cx="1242695" cy="123571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585" y="140970"/>
            <a:ext cx="2177415" cy="21774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" y="496570"/>
            <a:ext cx="2177415" cy="169418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130" y="201295"/>
            <a:ext cx="2078990" cy="20605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2548890"/>
            <a:ext cx="1894840" cy="1870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rcRect l="6898" t="11047" r="7125" b="7712"/>
          <a:stretch>
            <a:fillRect/>
          </a:stretch>
        </p:blipFill>
        <p:spPr>
          <a:xfrm>
            <a:off x="172085" y="86995"/>
            <a:ext cx="6685915" cy="6319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2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6053455"/>
            <a:ext cx="5524500" cy="171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" y="7784465"/>
            <a:ext cx="1011555" cy="10007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40" y="7784465"/>
            <a:ext cx="1017270" cy="1000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" y="7771130"/>
            <a:ext cx="988060" cy="10007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75" y="7771130"/>
            <a:ext cx="1012190" cy="10007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50" y="7796530"/>
            <a:ext cx="992505" cy="9950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205" y="7796530"/>
            <a:ext cx="992505" cy="1002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4875" y="4868545"/>
            <a:ext cx="2138045" cy="2138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87960"/>
            <a:ext cx="6398260" cy="2581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80" y="802640"/>
            <a:ext cx="1120775" cy="1351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" y="3259455"/>
            <a:ext cx="3541395" cy="1038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85" y="2769235"/>
            <a:ext cx="2426335" cy="2018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560" y="4868545"/>
            <a:ext cx="2733675" cy="2151380"/>
          </a:xfrm>
          <a:prstGeom prst="rect">
            <a:avLst/>
          </a:prstGeom>
        </p:spPr>
      </p:pic>
      <p:pic>
        <p:nvPicPr>
          <p:cNvPr id="16" name="内容占位符 15"/>
          <p:cNvPicPr>
            <a:picLocks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4140" y="5162550"/>
            <a:ext cx="1542415" cy="15506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3 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697" y="294719"/>
            <a:ext cx="2845356" cy="13776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95077"/>
            <a:ext cx="2891790" cy="13787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7" y="1865630"/>
            <a:ext cx="2829639" cy="13787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31" y="1841341"/>
            <a:ext cx="2877145" cy="1446252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" y="3831590"/>
            <a:ext cx="2059305" cy="162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525" y="3688715"/>
            <a:ext cx="1922145" cy="1915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50" y="3688715"/>
            <a:ext cx="1922145" cy="19424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96831" y="3619222"/>
            <a:ext cx="1694498" cy="212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90">
                <a:solidFill>
                  <a:srgbClr val="9E70B4"/>
                </a:solidFill>
                <a:latin typeface="Helvetica" pitchFamily="2" charset="0"/>
                <a:cs typeface="Helvetica" pitchFamily="2" charset="0"/>
              </a:rPr>
              <a:t>FBIP Cohort </a:t>
            </a:r>
            <a:endParaRPr lang="en-US" altLang="zh-CN" sz="790">
              <a:solidFill>
                <a:srgbClr val="9E70B4"/>
              </a:solidFill>
              <a:latin typeface="Helvetica" pitchFamily="2" charset="0"/>
              <a:cs typeface="Helvetica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3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4080" y="676275"/>
            <a:ext cx="1920875" cy="1918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" y="676275"/>
            <a:ext cx="4217035" cy="2522855"/>
          </a:xfrm>
          <a:prstGeom prst="rect">
            <a:avLst/>
          </a:prstGeom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t="10988"/>
          <a:stretch>
            <a:fillRect/>
          </a:stretch>
        </p:blipFill>
        <p:spPr>
          <a:xfrm>
            <a:off x="-52070" y="4951730"/>
            <a:ext cx="4286250" cy="2680970"/>
          </a:xfrm>
          <a:prstGeom prst="rect">
            <a:avLst/>
          </a:prstGeom>
        </p:spPr>
      </p:pic>
      <p:pic>
        <p:nvPicPr>
          <p:cNvPr id="21" name="内容占位符 20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76395" y="5078730"/>
            <a:ext cx="2821305" cy="11061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395" y="6367780"/>
            <a:ext cx="2763520" cy="109410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 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54610" y="3463290"/>
            <a:ext cx="3492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50570" y="3199130"/>
            <a:ext cx="2398395" cy="1609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不同</a:t>
            </a:r>
            <a:r>
              <a:rPr lang="en-US" altLang="zh-CN"/>
              <a:t>HMDBclass</a:t>
            </a:r>
            <a:r>
              <a:rPr lang="zh-CN" altLang="en-US"/>
              <a:t>的</a:t>
            </a:r>
            <a:r>
              <a:rPr lang="zh-CN" altLang="en-US"/>
              <a:t>情况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961765" y="3199130"/>
            <a:ext cx="2398395" cy="1609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微生物来源的</a:t>
            </a:r>
            <a:r>
              <a:rPr lang="zh-CN" altLang="en-US"/>
              <a:t>情况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368300"/>
            <a:ext cx="3159760" cy="2258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90" y="373380"/>
            <a:ext cx="2520315" cy="2258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4</a:t>
            </a:r>
            <a:endParaRPr lang="en-US" altLang="zh-CN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8760"/>
            <a:ext cx="6392545" cy="39395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1" name="图片 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730" y="1007745"/>
            <a:ext cx="1389380" cy="280162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rcRect l="5174" t="2712" r="5159" b="2382"/>
          <a:stretch>
            <a:fillRect/>
          </a:stretch>
        </p:blipFill>
        <p:spPr>
          <a:xfrm>
            <a:off x="263525" y="167640"/>
            <a:ext cx="4849495" cy="41402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33525" y="463296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604135" y="624522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31165" y="626681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90880" y="492506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1794510" y="492125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69620" y="641096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flipH="1">
            <a:off x="801370" y="498030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70000" y="641096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0.13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 rot="18240000">
            <a:off x="556260" y="51911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0.23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3360000">
            <a:off x="1920875" y="53943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48410" y="54819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0.22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515745" y="722503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586355" y="883729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13385" y="885888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673100" y="751713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1776730" y="751332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51840" y="900303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/>
        </p:nvSpPr>
        <p:spPr>
          <a:xfrm flipH="1">
            <a:off x="783590" y="757237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276350" y="90030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0.07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0.51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031105" y="4620895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101715" y="6233160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928745" y="6254750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4188460" y="4912995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 flipV="1">
            <a:off x="5292090" y="4909185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4267200" y="6398895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任意多边形 46"/>
          <p:cNvSpPr/>
          <p:nvPr/>
        </p:nvSpPr>
        <p:spPr>
          <a:xfrm flipH="1">
            <a:off x="4298950" y="4968240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5053965" y="722503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6124575" y="883729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3951605" y="885888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8" name="直接连接符 87"/>
          <p:cNvCxnSpPr/>
          <p:nvPr/>
        </p:nvCxnSpPr>
        <p:spPr>
          <a:xfrm flipV="1">
            <a:off x="4211320" y="751713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 flipV="1">
            <a:off x="5314950" y="751332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290060" y="900303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1" name="任意多边形 90"/>
          <p:cNvSpPr/>
          <p:nvPr/>
        </p:nvSpPr>
        <p:spPr>
          <a:xfrm flipH="1">
            <a:off x="4321810" y="757237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0" y="-31750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a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198745" y="728345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b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263525" y="425132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c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873500" y="425259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d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07010" y="-13335"/>
            <a:ext cx="2397760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Oral Microbiome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2165350" y="-31750"/>
            <a:ext cx="2397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Gut Microbiome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464685" y="-31750"/>
            <a:ext cx="2397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Metabolome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196975" y="4357370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4671695" y="4344035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86690" y="6543040"/>
            <a:ext cx="11499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3517900" y="6555105"/>
            <a:ext cx="1249045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Lancefieldella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03755" y="6543040"/>
            <a:ext cx="129159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latin typeface="Arial Regular" panose="020B0604020202090204" charset="0"/>
                <a:cs typeface="Arial Regular" panose="020B0604020202090204" charset="0"/>
              </a:rPr>
              <a:t>P-Cresol sulfate</a:t>
            </a:r>
            <a:endParaRPr lang="zh-CN" altLang="en-US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5988050" y="6517005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PAGIn</a:t>
            </a:r>
            <a:endParaRPr lang="zh-CN" altLang="en-US" sz="1200"/>
          </a:p>
        </p:txBody>
      </p:sp>
      <p:sp>
        <p:nvSpPr>
          <p:cNvPr id="113" name="文本框 112"/>
          <p:cNvSpPr txBox="1"/>
          <p:nvPr/>
        </p:nvSpPr>
        <p:spPr>
          <a:xfrm>
            <a:off x="413385" y="695198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e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873500" y="693991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f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172845" y="6932295"/>
            <a:ext cx="12287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Phocaeicola</a:t>
            </a:r>
            <a:endParaRPr lang="zh-CN" altLang="en-US" sz="1200" i="1"/>
          </a:p>
        </p:txBody>
      </p:sp>
      <p:sp>
        <p:nvSpPr>
          <p:cNvPr id="116" name="文本框 115"/>
          <p:cNvSpPr txBox="1"/>
          <p:nvPr/>
        </p:nvSpPr>
        <p:spPr>
          <a:xfrm>
            <a:off x="4635500" y="694690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Coraliomargarita</a:t>
            </a:r>
            <a:endParaRPr lang="zh-CN" altLang="en-US" sz="1200" i="1"/>
          </a:p>
        </p:txBody>
      </p:sp>
      <p:sp>
        <p:nvSpPr>
          <p:cNvPr id="117" name="文本框 116"/>
          <p:cNvSpPr txBox="1"/>
          <p:nvPr/>
        </p:nvSpPr>
        <p:spPr>
          <a:xfrm>
            <a:off x="-19685" y="911987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Granulivatella</a:t>
            </a:r>
            <a:endParaRPr lang="zh-CN" altLang="en-US" sz="1200" i="1"/>
          </a:p>
        </p:txBody>
      </p:sp>
      <p:sp>
        <p:nvSpPr>
          <p:cNvPr id="118" name="文本框 117"/>
          <p:cNvSpPr txBox="1"/>
          <p:nvPr/>
        </p:nvSpPr>
        <p:spPr>
          <a:xfrm>
            <a:off x="3663950" y="911352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Aminipila</a:t>
            </a:r>
            <a:endParaRPr lang="zh-CN" altLang="en-US" sz="1200" i="1"/>
          </a:p>
        </p:txBody>
      </p:sp>
      <p:sp>
        <p:nvSpPr>
          <p:cNvPr id="119" name="文本框 118"/>
          <p:cNvSpPr txBox="1"/>
          <p:nvPr/>
        </p:nvSpPr>
        <p:spPr>
          <a:xfrm>
            <a:off x="5885180" y="909955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Piperidine</a:t>
            </a:r>
            <a:endParaRPr lang="zh-CN" altLang="en-US" sz="1200"/>
          </a:p>
        </p:txBody>
      </p:sp>
      <p:sp>
        <p:nvSpPr>
          <p:cNvPr id="120" name="文本框 119"/>
          <p:cNvSpPr txBox="1"/>
          <p:nvPr/>
        </p:nvSpPr>
        <p:spPr>
          <a:xfrm>
            <a:off x="1937385" y="9111615"/>
            <a:ext cx="17259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Paracetamol sulfate</a:t>
            </a:r>
            <a:endParaRPr lang="zh-CN" altLang="en-US" sz="1200"/>
          </a:p>
        </p:txBody>
      </p:sp>
      <p:sp>
        <p:nvSpPr>
          <p:cNvPr id="122" name="椭圆 121"/>
          <p:cNvSpPr/>
          <p:nvPr/>
        </p:nvSpPr>
        <p:spPr>
          <a:xfrm>
            <a:off x="1690370" y="9426575"/>
            <a:ext cx="199390" cy="19939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2948305" y="9426575"/>
            <a:ext cx="199390" cy="19939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4174490" y="9413240"/>
            <a:ext cx="199390" cy="1993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854200" y="9413240"/>
            <a:ext cx="1365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Oral bacteira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3136265" y="9404350"/>
            <a:ext cx="10420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Gut bacteira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384040" y="9395460"/>
            <a:ext cx="9582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Metabolite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 rot="18240000">
            <a:off x="556895" y="772287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-0.25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 rot="3360000">
            <a:off x="1910080" y="7947660"/>
            <a:ext cx="104267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-0.59 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775835" y="637476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0.15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 rot="18240000">
            <a:off x="4062095" y="51549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0.26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0.02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 rot="3360000">
            <a:off x="5426710" y="53581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795520" y="902081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0.50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</a:t>
            </a: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  <a:sym typeface="+mn-ea"/>
              </a:rPr>
              <a:t>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 rot="18240000">
            <a:off x="4081780" y="78009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0.71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</a:t>
            </a: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  <a:sym typeface="+mn-ea"/>
              </a:rPr>
              <a:t>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 rot="3360000">
            <a:off x="5446395" y="80041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766945" y="54819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0.15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1243330" y="80740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0.12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780280" y="80422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0.25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0.028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655945" y="-3175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5 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commondata" val="eyJoZGlkIjoiN2YwZTIyMzBiMDdkYzc2ZDBjN2NhMjI0N2Q2Y2Y2MW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</Words>
  <Application>WPS 演示</Application>
  <PresentationFormat>宽屏</PresentationFormat>
  <Paragraphs>170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Arial Bold</vt:lpstr>
      <vt:lpstr>Helvetica Regular</vt:lpstr>
      <vt:lpstr>Helvetica</vt:lpstr>
      <vt:lpstr>Calibri</vt:lpstr>
      <vt:lpstr>Helvetica Neue</vt:lpstr>
      <vt:lpstr>Microsoft YaHei</vt:lpstr>
      <vt:lpstr>汉仪旗黑</vt:lpstr>
      <vt:lpstr>SimSun</vt:lpstr>
      <vt:lpstr>Arial Unicode MS</vt:lpstr>
      <vt:lpstr>汉仪书宋二KW</vt:lpstr>
      <vt:lpstr>Arial Regular</vt:lpstr>
      <vt:lpstr>Arial Italic</vt:lpstr>
      <vt:lpstr>DejaVu Sans</vt:lpstr>
      <vt:lpstr>Thonburi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香彬</cp:lastModifiedBy>
  <cp:revision>16</cp:revision>
  <dcterms:created xsi:type="dcterms:W3CDTF">2025-03-27T02:05:42Z</dcterms:created>
  <dcterms:modified xsi:type="dcterms:W3CDTF">2025-03-27T02:05:42Z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2052-6.12.1.8902</vt:lpwstr>
  </property>
  <property fmtid="{D5CDD505-2E9C-101B-9397-08002B2CF9AE}" pid="3" name="ICV">
    <vt:lpwstr>F84BF1153158BA373053CA672FBF3AF3_41</vt:lpwstr>
  </property>
</Properties>
</file>